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45" r:id="rId3"/>
    <p:sldId id="372" r:id="rId4"/>
    <p:sldId id="348" r:id="rId5"/>
    <p:sldId id="369" r:id="rId6"/>
    <p:sldId id="346" r:id="rId7"/>
    <p:sldId id="347" r:id="rId8"/>
    <p:sldId id="359" r:id="rId9"/>
    <p:sldId id="360" r:id="rId10"/>
    <p:sldId id="361" r:id="rId11"/>
    <p:sldId id="358" r:id="rId12"/>
    <p:sldId id="362" r:id="rId13"/>
    <p:sldId id="352" r:id="rId14"/>
    <p:sldId id="353" r:id="rId15"/>
    <p:sldId id="363" r:id="rId16"/>
    <p:sldId id="364" r:id="rId17"/>
    <p:sldId id="365" r:id="rId18"/>
    <p:sldId id="366" r:id="rId19"/>
    <p:sldId id="367" r:id="rId20"/>
    <p:sldId id="368" r:id="rId21"/>
    <p:sldId id="354" r:id="rId22"/>
    <p:sldId id="355" r:id="rId23"/>
    <p:sldId id="356" r:id="rId24"/>
    <p:sldId id="335" r:id="rId25"/>
    <p:sldId id="357" r:id="rId26"/>
    <p:sldId id="349" r:id="rId27"/>
    <p:sldId id="330" r:id="rId28"/>
    <p:sldId id="332" r:id="rId29"/>
    <p:sldId id="333" r:id="rId30"/>
    <p:sldId id="321" r:id="rId31"/>
    <p:sldId id="301" r:id="rId32"/>
    <p:sldId id="308" r:id="rId33"/>
    <p:sldId id="327" r:id="rId34"/>
    <p:sldId id="340" r:id="rId35"/>
    <p:sldId id="326" r:id="rId36"/>
    <p:sldId id="334" r:id="rId37"/>
    <p:sldId id="370" r:id="rId38"/>
    <p:sldId id="371" r:id="rId39"/>
    <p:sldId id="342" r:id="rId40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67" autoAdjust="0"/>
    <p:restoredTop sz="91860" autoAdjust="0"/>
  </p:normalViewPr>
  <p:slideViewPr>
    <p:cSldViewPr>
      <p:cViewPr>
        <p:scale>
          <a:sx n="112" d="100"/>
          <a:sy n="112" d="100"/>
        </p:scale>
        <p:origin x="-7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6/24/2022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&amp; budget allows will do the course with</a:t>
            </a:r>
            <a:r>
              <a:rPr lang="en-US" baseline="0" dirty="0" smtClean="0"/>
              <a:t> the DE10-Lite board (in the fall).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Did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12MB zip file 22MB unzipped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Ordered</a:t>
            </a:r>
            <a:r>
              <a:rPr lang="en-US" baseline="0" dirty="0" smtClean="0"/>
              <a:t> from Amazon, untested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5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 the file Digital/examples/processor/</a:t>
            </a:r>
            <a:r>
              <a:rPr lang="en-US" dirty="0" err="1" smtClean="0"/>
              <a:t>Processor.dig</a:t>
            </a:r>
            <a:r>
              <a:rPr lang="en-US" dirty="0" smtClean="0"/>
              <a:t>.  Digital remembers the last schematic somewhere on your PC.</a:t>
            </a:r>
          </a:p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processor assembler.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 &amp; right click on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it’s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Boolbd.config</a:t>
            </a:r>
            <a:r>
              <a:rPr lang="en-US" dirty="0" smtClean="0"/>
              <a:t> and </a:t>
            </a:r>
            <a:r>
              <a:rPr lang="en-US" dirty="0" err="1" smtClean="0"/>
              <a:t>Boolbd_Ios.dig</a:t>
            </a:r>
            <a:r>
              <a:rPr lang="en-US" dirty="0" smtClean="0"/>
              <a:t> are in the _</a:t>
            </a:r>
            <a:r>
              <a:rPr lang="en-US" dirty="0" err="1" smtClean="0"/>
              <a:t>boolbd_config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</a:t>
            </a:r>
            <a:r>
              <a:rPr lang="en-US" dirty="0" smtClean="0"/>
              <a:t>“Toolchain Configuration” </a:t>
            </a:r>
            <a:r>
              <a:rPr lang="en-US" dirty="0" smtClean="0"/>
              <a:t>entry.  *.</a:t>
            </a:r>
            <a:r>
              <a:rPr lang="en-US" dirty="0" err="1" smtClean="0"/>
              <a:t>config</a:t>
            </a:r>
            <a:r>
              <a:rPr lang="en-US" dirty="0" smtClean="0"/>
              <a:t> file has </a:t>
            </a:r>
            <a:r>
              <a:rPr lang="en-US" dirty="0" smtClean="0"/>
              <a:t>the new </a:t>
            </a:r>
            <a:r>
              <a:rPr lang="en-US" dirty="0" smtClean="0"/>
              <a:t>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</a:t>
            </a:r>
            <a:r>
              <a:rPr lang="en-US" baseline="0" dirty="0" smtClean="0"/>
              <a:t>2(in case of a rename)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opening </a:t>
            </a:r>
            <a:r>
              <a:rPr lang="en-US" dirty="0" err="1" smtClean="0"/>
              <a:t>Boolbd_Ios.dig</a:t>
            </a:r>
            <a:r>
              <a:rPr lang="en-US" dirty="0" smtClean="0"/>
              <a:t>  This</a:t>
            </a:r>
            <a:r>
              <a:rPr lang="en-US" baseline="0" dirty="0" smtClean="0"/>
              <a:t> </a:t>
            </a:r>
            <a:r>
              <a:rPr lang="en-US" baseline="0" dirty="0" smtClean="0"/>
              <a:t>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page recently updated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vtools.ieee.org/m/317075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FPGA_Boot_Cam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www.realdigital.org/hardware/boolea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boards-portfolio/xup-boards/RealDigitalBoolenBoard.html" TargetMode="External"/><Relationship Id="rId4" Type="http://schemas.openxmlformats.org/officeDocument/2006/relationships/hyperlink" Target="https://www.xilinx.com/support/university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://www.cpe.virginia.edu/grads/pdfs/January%202016/VLSI.pdf" TargetMode="External"/><Relationship Id="rId7" Type="http://schemas.openxmlformats.org/officeDocument/2006/relationships/hyperlink" Target="http://www.altera.com/about/company/history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undinguniverse.com/company-histories/altera-corporation-history/" TargetMode="External"/><Relationship Id="rId5" Type="http://schemas.openxmlformats.org/officeDocument/2006/relationships/hyperlink" Target="http://www-inst.eecs.berkeley.edu/~cs294-59/fa10/resources/Xilinx-history/Xilinx-history.html" TargetMode="External"/><Relationship Id="rId4" Type="http://schemas.openxmlformats.org/officeDocument/2006/relationships/hyperlink" Target="https://www.youtube.com/watch?v=4ntXSyOhlBY" TargetMode="External"/><Relationship Id="rId9" Type="http://schemas.openxmlformats.org/officeDocument/2006/relationships/hyperlink" Target="https://opencores.org/project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vtools.ieee.org/m/31627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First Day Slides</a:t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Digital screen</a:t>
            </a:r>
            <a:br>
              <a:rPr lang="en-US" dirty="0" smtClean="0"/>
            </a:br>
            <a:r>
              <a:rPr lang="en-US" sz="3600" dirty="0" smtClean="0"/>
              <a:t>will change to last schematic you viewed</a:t>
            </a:r>
            <a:endParaRPr lang="en-US" sz="3600" dirty="0"/>
          </a:p>
        </p:txBody>
      </p:sp>
      <p:pic>
        <p:nvPicPr>
          <p:cNvPr id="6" name="Content Placeholder 5" descr="C:\jcb_doc\IEEE\_Emerging tech grant\1st_saturday\Digital\examples\processor\Processor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00800" cy="4666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0400" y="2285999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Clock references, bus width </a:t>
            </a:r>
            <a:r>
              <a:rPr lang="en-US" dirty="0" smtClean="0"/>
              <a:t>indicators.</a:t>
            </a:r>
          </a:p>
          <a:p>
            <a:endParaRPr lang="en-US" dirty="0" smtClean="0"/>
          </a:p>
          <a:p>
            <a:r>
              <a:rPr lang="en-US" dirty="0" smtClean="0"/>
              <a:t>Tri-states </a:t>
            </a:r>
            <a:r>
              <a:rPr lang="en-US" dirty="0"/>
              <a:t>not used in </a:t>
            </a:r>
            <a:r>
              <a:rPr lang="en-US" dirty="0" smtClean="0"/>
              <a:t>FPGAs. </a:t>
            </a:r>
          </a:p>
          <a:p>
            <a:endParaRPr lang="en-US" dirty="0" smtClean="0"/>
          </a:p>
          <a:p>
            <a:r>
              <a:rPr lang="en-US" dirty="0" smtClean="0"/>
              <a:t>Right </a:t>
            </a:r>
            <a:r>
              <a:rPr lang="en-US" dirty="0"/>
              <a:t>click on icon to see/set data width. </a:t>
            </a:r>
          </a:p>
        </p:txBody>
      </p:sp>
    </p:spTree>
    <p:extLst>
      <p:ext uri="{BB962C8B-B14F-4D97-AF65-F5344CB8AC3E}">
        <p14:creationId xmlns:p14="http://schemas.microsoft.com/office/powerpoint/2010/main" val="1896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>
                <a:hlinkClick r:id="rId3"/>
              </a:rPr>
              <a:t>github.com/</a:t>
            </a:r>
            <a:r>
              <a:rPr lang="en-US" sz="3600" dirty="0" err="1">
                <a:hlinkClick r:id="rId3"/>
              </a:rPr>
              <a:t>hneemann</a:t>
            </a:r>
            <a:r>
              <a:rPr lang="en-US" sz="3600" dirty="0">
                <a:hlinkClick r:id="rId3"/>
              </a:rPr>
              <a:t>/Digital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Configure </a:t>
            </a:r>
            <a:r>
              <a:rPr lang="en-US" sz="4000" dirty="0" smtClean="0"/>
              <a:t>Digital for </a:t>
            </a:r>
            <a:r>
              <a:rPr lang="en-US" sz="4000" dirty="0"/>
              <a:t>Boolean </a:t>
            </a:r>
            <a:r>
              <a:rPr lang="en-US" sz="4000" dirty="0" smtClean="0"/>
              <a:t>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_boolbd_confi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53" y="990600"/>
            <a:ext cx="5239482" cy="2743199"/>
          </a:xfrm>
          <a:prstGeom prst="rect">
            <a:avLst/>
          </a:prstGeom>
        </p:spPr>
      </p:pic>
      <p:pic>
        <p:nvPicPr>
          <p:cNvPr id="8" name="Picture 7" descr="hd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27409"/>
            <a:ext cx="6201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9812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374261" cy="4754563"/>
          </a:xfrm>
        </p:spPr>
      </p:pic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 rectangle</a:t>
            </a:r>
            <a:br>
              <a:rPr lang="en-US" dirty="0" smtClean="0"/>
            </a:br>
            <a:r>
              <a:rPr lang="en-US" sz="3600" dirty="0" smtClean="0"/>
              <a:t>for cut &amp; paste or delete</a:t>
            </a:r>
            <a:br>
              <a:rPr lang="en-US" sz="3600" dirty="0" smtClean="0"/>
            </a:br>
            <a:r>
              <a:rPr lang="en-US" sz="3600" dirty="0" smtClean="0"/>
              <a:t>point &amp; drag with mouse</a:t>
            </a:r>
            <a:endParaRPr lang="en-US" sz="3600" dirty="0"/>
          </a:p>
        </p:txBody>
      </p:sp>
      <p:pic>
        <p:nvPicPr>
          <p:cNvPr id="6" name="Content Placeholder 5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600200"/>
            <a:ext cx="797162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Insert into “new” and “save as”</a:t>
            </a:r>
            <a:endParaRPr lang="en-US" sz="4000" dirty="0"/>
          </a:p>
        </p:txBody>
      </p:sp>
      <p:pic>
        <p:nvPicPr>
          <p:cNvPr id="6" name="Content Placeholder 5" descr="*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98" y="1600200"/>
            <a:ext cx="3524249" cy="5029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switches to LEDs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Point at a red dot, </a:t>
            </a:r>
            <a:endParaRPr lang="en-US" sz="2800" dirty="0" smtClean="0"/>
          </a:p>
          <a:p>
            <a:r>
              <a:rPr lang="en-US" sz="2800" dirty="0" smtClean="0"/>
              <a:t>release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move </a:t>
            </a:r>
            <a:r>
              <a:rPr lang="en-US" sz="2800" dirty="0"/>
              <a:t>to LED dot </a:t>
            </a:r>
            <a:endParaRPr lang="en-US" sz="2800" dirty="0" smtClean="0"/>
          </a:p>
          <a:p>
            <a:r>
              <a:rPr lang="en-US" sz="2800" dirty="0" smtClean="0"/>
              <a:t>and release</a:t>
            </a:r>
          </a:p>
          <a:p>
            <a:r>
              <a:rPr lang="en-US" sz="2800" dirty="0" smtClean="0"/>
              <a:t>Add logic gates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Components</a:t>
            </a:r>
          </a:p>
          <a:p>
            <a:r>
              <a:rPr lang="en-US" sz="2800" dirty="0" smtClean="0"/>
              <a:t>Add clock from </a:t>
            </a:r>
            <a:r>
              <a:rPr lang="en-US" sz="2800" i="1" dirty="0" smtClean="0"/>
              <a:t>IO</a:t>
            </a:r>
          </a:p>
          <a:p>
            <a:r>
              <a:rPr lang="en-US" sz="2800" dirty="0" smtClean="0"/>
              <a:t>Add </a:t>
            </a:r>
            <a:r>
              <a:rPr lang="en-US" sz="2800" i="1" dirty="0" smtClean="0"/>
              <a:t>D</a:t>
            </a:r>
            <a:r>
              <a:rPr lang="en-US" sz="2800" dirty="0" smtClean="0"/>
              <a:t> flip-flop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Flip-Flops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*C:\jcb_doc\IEEE\_Emerging tech grant\3rd_saturday\sw2led.dig - Digita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505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Inspecting switch or LED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Basic menu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572109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913467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data bits &amp;</a:t>
            </a:r>
          </a:p>
          <a:p>
            <a:r>
              <a:rPr lang="en-US" dirty="0" smtClean="0"/>
              <a:t>Label for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Inspecting switch 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menu</a:t>
            </a:r>
          </a:p>
          <a:p>
            <a:r>
              <a:rPr lang="en-US" dirty="0" smtClean="0"/>
              <a:t>Rotation</a:t>
            </a:r>
          </a:p>
          <a:p>
            <a:r>
              <a:rPr lang="en-US" dirty="0" smtClean="0"/>
              <a:t>Pin number</a:t>
            </a:r>
          </a:p>
          <a:p>
            <a:pPr lvl="1"/>
            <a:r>
              <a:rPr lang="en-US" dirty="0" smtClean="0"/>
              <a:t>Is FPGA chip pin #</a:t>
            </a:r>
          </a:p>
          <a:p>
            <a:pPr lvl="1"/>
            <a:r>
              <a:rPr lang="en-US" dirty="0" smtClean="0"/>
              <a:t>Can be found on </a:t>
            </a:r>
          </a:p>
          <a:p>
            <a:pPr lvl="1"/>
            <a:r>
              <a:rPr lang="en-US" dirty="0" smtClean="0"/>
              <a:t>Boolean Board schematic</a:t>
            </a:r>
          </a:p>
          <a:p>
            <a:pPr lvl="1"/>
            <a:r>
              <a:rPr lang="en-US" dirty="0" smtClean="0"/>
              <a:t>Or in the Boolean Board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257210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Today’s web 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events.vtools.ieee.org/m/317075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smtClean="0"/>
              <a:t>Slides only, Flash drives have full set of files (20MB)</a:t>
            </a:r>
          </a:p>
          <a:p>
            <a:pPr marL="457200" lvl="1" indent="0">
              <a:buNone/>
            </a:pPr>
            <a:r>
              <a:rPr lang="en-US" dirty="0"/>
              <a:t>    Also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github.com/jimbrake/FPGA_Boot_Camp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Boolean </a:t>
            </a:r>
            <a:r>
              <a:rPr lang="en-US" sz="4000" dirty="0"/>
              <a:t>Board Resources</a:t>
            </a:r>
            <a:br>
              <a:rPr lang="en-US" sz="4000" dirty="0"/>
            </a:br>
            <a:r>
              <a:rPr lang="en-US" sz="3600" dirty="0">
                <a:hlinkClick r:id="rId2"/>
              </a:rPr>
              <a:t>https://www.realdigital.org/hardware/boolean</a:t>
            </a:r>
            <a:endParaRPr lang="en-US" sz="3600" dirty="0"/>
          </a:p>
        </p:txBody>
      </p:sp>
      <p:pic>
        <p:nvPicPr>
          <p:cNvPr id="6" name="Content Placeholder 5" descr="Boolean |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263"/>
            <a:ext cx="6019800" cy="53585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62801" y="19050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is PDF file of 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4768" y="3124200"/>
            <a:ext cx="144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XDC for downloading XDC text 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4400" y="43434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started goes to </a:t>
            </a:r>
            <a:r>
              <a:rPr lang="en-US" i="1" dirty="0"/>
              <a:t>r</a:t>
            </a:r>
            <a:r>
              <a:rPr lang="en-US" i="1" dirty="0" smtClean="0"/>
              <a:t>eference manual </a:t>
            </a:r>
            <a:r>
              <a:rPr lang="en-US" dirty="0" smtClean="0"/>
              <a:t>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>
                <a:hlinkClick r:id="rId3"/>
              </a:rPr>
              <a:t>https://www.realdigital.org/course/digital-logic-for-the-boolean-board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 descr="Digital Logic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207035" cy="4525963"/>
          </a:xfrm>
        </p:spPr>
      </p:pic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</a:t>
            </a:r>
            <a:r>
              <a:rPr lang="en-US" sz="2000" dirty="0" err="1" smtClean="0"/>
              <a:t>clk</a:t>
            </a:r>
            <a:r>
              <a:rPr lang="en-US" sz="2000" dirty="0" smtClean="0"/>
              <a:t>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FPGA tools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Schematic viewer will show chip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</a:t>
            </a:r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Have added additional boards to their web site</a:t>
            </a:r>
            <a:endParaRPr lang="en-US" dirty="0" smtClean="0"/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www.xilinx.com/support/university/boards-portfolio/xup-boards/RealDigitalBoolenBoard.html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</a:p>
          <a:p>
            <a:r>
              <a:rPr lang="en-US" dirty="0"/>
              <a:t>Review of digital logic &amp;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Download Digital simulator</a:t>
            </a:r>
          </a:p>
          <a:p>
            <a:pPr lvl="1"/>
            <a:r>
              <a:rPr lang="en-US" dirty="0" smtClean="0"/>
              <a:t>Or copy from flash drive</a:t>
            </a:r>
          </a:p>
          <a:p>
            <a:r>
              <a:rPr lang="en-US" dirty="0" smtClean="0"/>
              <a:t>Exercise simulator (many example schematics)</a:t>
            </a:r>
          </a:p>
          <a:p>
            <a:r>
              <a:rPr lang="en-US" dirty="0" smtClean="0"/>
              <a:t>Add Boolean Board configuration files</a:t>
            </a:r>
          </a:p>
          <a:p>
            <a:r>
              <a:rPr lang="en-US" dirty="0" smtClean="0"/>
              <a:t>Install configuration files</a:t>
            </a:r>
          </a:p>
          <a:p>
            <a:r>
              <a:rPr lang="en-US" dirty="0" smtClean="0"/>
              <a:t>Create new schematic with IO pins</a:t>
            </a:r>
          </a:p>
          <a:p>
            <a:r>
              <a:rPr lang="en-US" dirty="0" smtClean="0"/>
              <a:t>Save VHDL or Verilog RTL of schematic</a:t>
            </a:r>
          </a:p>
          <a:p>
            <a:r>
              <a:rPr lang="en-US" dirty="0" smtClean="0"/>
              <a:t>Inspect RTL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6/24/2022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(was 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Three Ages of FPGAs: A Retrospective</a:t>
            </a:r>
            <a:r>
              <a:rPr lang="en-US" dirty="0"/>
              <a:t>…, Steve </a:t>
            </a:r>
            <a:r>
              <a:rPr lang="en-US" dirty="0" err="1"/>
              <a:t>Trimberger</a:t>
            </a:r>
            <a:r>
              <a:rPr lang="en-US" dirty="0"/>
              <a:t>, Proc. </a:t>
            </a:r>
            <a:r>
              <a:rPr lang="en-US" dirty="0" smtClean="0"/>
              <a:t>IEEE </a:t>
            </a:r>
            <a:r>
              <a:rPr lang="en-US" dirty="0"/>
              <a:t>v103#3p318, 2015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u="sng" dirty="0">
                <a:hlinkClick r:id="rId3"/>
              </a:rPr>
              <a:t>www.cpe.virginia.edu/grads/pdfs/January%202016/VLSI.pdf</a:t>
            </a:r>
            <a:endParaRPr lang="en-US" dirty="0"/>
          </a:p>
          <a:p>
            <a:pPr marL="457200" lvl="1" indent="0">
              <a:buNone/>
            </a:pPr>
            <a:r>
              <a:rPr lang="en-US" sz="2900" dirty="0"/>
              <a:t> </a:t>
            </a:r>
            <a:r>
              <a:rPr lang="en-US" sz="2900" u="sng" dirty="0">
                <a:hlinkClick r:id="rId4"/>
              </a:rPr>
              <a:t>https://</a:t>
            </a:r>
            <a:r>
              <a:rPr lang="en-US" sz="2900" u="sng" dirty="0" smtClean="0">
                <a:hlinkClick r:id="rId4"/>
              </a:rPr>
              <a:t>www.youtube.com/watch?v=4ntXSyOhlBY</a:t>
            </a:r>
            <a:endParaRPr lang="en-US" sz="2900" u="sng" dirty="0" smtClean="0"/>
          </a:p>
          <a:p>
            <a:pPr marL="457200" lvl="1" indent="0">
              <a:buNone/>
            </a:pPr>
            <a:r>
              <a:rPr lang="en-US" i="1" dirty="0" smtClean="0"/>
              <a:t>Xilinx </a:t>
            </a:r>
            <a:r>
              <a:rPr lang="en-US" i="1" dirty="0"/>
              <a:t>Part Family History</a:t>
            </a:r>
            <a:r>
              <a:rPr lang="en-US" dirty="0"/>
              <a:t>, John </a:t>
            </a:r>
            <a:r>
              <a:rPr lang="en-US" dirty="0" err="1" smtClean="0"/>
              <a:t>Lazzaro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5"/>
              </a:rPr>
              <a:t>www-inst.eecs.berkeley.edu</a:t>
            </a:r>
            <a:r>
              <a:rPr lang="en-US" u="sng" dirty="0">
                <a:hlinkClick r:id="rId5"/>
              </a:rPr>
              <a:t>/~cs294-59/fa10/resources/Xilinx-history/Xilinx-history.html</a:t>
            </a:r>
            <a:endParaRPr lang="en-US" dirty="0"/>
          </a:p>
          <a:p>
            <a:r>
              <a:rPr lang="en-US" i="1" dirty="0"/>
              <a:t>Altera History</a:t>
            </a:r>
            <a:r>
              <a:rPr lang="en-US" dirty="0"/>
              <a:t>, </a:t>
            </a:r>
            <a:r>
              <a:rPr lang="en-US" dirty="0" smtClean="0"/>
              <a:t>corporate</a:t>
            </a:r>
            <a:r>
              <a:rPr lang="en-US" dirty="0"/>
              <a:t>, </a:t>
            </a:r>
            <a:r>
              <a:rPr lang="en-US" sz="2900" dirty="0">
                <a:hlinkClick r:id="rId6"/>
              </a:rPr>
              <a:t>http://www.fundinguniverse.com/company-histories/altera-corporation-history</a:t>
            </a:r>
            <a:r>
              <a:rPr lang="en-US" sz="2900" dirty="0" smtClean="0">
                <a:hlinkClick r:id="rId6"/>
              </a:rPr>
              <a:t>/</a:t>
            </a:r>
            <a:endParaRPr lang="en-US" sz="2900" dirty="0"/>
          </a:p>
          <a:p>
            <a:pPr marL="457200" lvl="1" indent="0">
              <a:buNone/>
            </a:pPr>
            <a:r>
              <a:rPr lang="en-US" u="sng" strike="sngStrike" dirty="0" smtClean="0">
                <a:hlinkClick r:id="rId7"/>
              </a:rPr>
              <a:t>www.altera.com/about/company/history.html</a:t>
            </a:r>
            <a:endParaRPr lang="en-US" strike="sngStrike" dirty="0"/>
          </a:p>
          <a:p>
            <a:r>
              <a:rPr lang="en-US" dirty="0" smtClean="0"/>
              <a:t>Low cost FPGA boards</a:t>
            </a:r>
          </a:p>
          <a:p>
            <a:pPr marL="457200" lvl="1" indent="0">
              <a:buNone/>
            </a:pPr>
            <a:r>
              <a:rPr lang="en-US" dirty="0">
                <a:hlinkClick r:id="rId8"/>
              </a:rPr>
              <a:t>https://www.joelw.id.au/FPGA/CheapFPGADevelopmentBoards</a:t>
            </a:r>
            <a:endParaRPr lang="en-US" dirty="0"/>
          </a:p>
          <a:p>
            <a:r>
              <a:rPr lang="en-US" dirty="0" smtClean="0"/>
              <a:t>Open source IP </a:t>
            </a: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opencores.org/projects</a:t>
            </a:r>
            <a:r>
              <a:rPr lang="en-US" sz="28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FPGA board rankings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6/24/2022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1219200"/>
            <a:ext cx="68805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5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MiniStar experiment kit </a:t>
            </a:r>
            <a:r>
              <a:rPr lang="en-US" sz="3600" smtClean="0"/>
              <a:t>$69</a:t>
            </a:r>
            <a:br>
              <a:rPr lang="en-US" sz="3600" smtClean="0"/>
            </a:br>
            <a:r>
              <a:rPr lang="en-US" sz="3600" smtClean="0"/>
              <a:t>Gowin FPGA with ARM Cortex M3</a:t>
            </a:r>
            <a:endParaRPr lang="en-US" sz="36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5778" y="1100548"/>
            <a:ext cx="3505200" cy="5571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161872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slides, future class dates </a:t>
            </a:r>
            <a:r>
              <a:rPr lang="en-US" sz="2800" dirty="0"/>
              <a:t>and registration links at: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events.vtools.ieee.org/m/316279</a:t>
            </a:r>
            <a:endParaRPr lang="en-US" sz="2800" dirty="0" smtClean="0"/>
          </a:p>
          <a:p>
            <a:r>
              <a:rPr lang="en-US" sz="2800" dirty="0" smtClean="0"/>
              <a:t>Next </a:t>
            </a:r>
            <a:r>
              <a:rPr lang="en-US" sz="2800" dirty="0" smtClean="0"/>
              <a:t>class (July 9)</a:t>
            </a:r>
            <a:r>
              <a:rPr lang="en-US" sz="2800" dirty="0" smtClean="0"/>
              <a:t> </a:t>
            </a:r>
            <a:r>
              <a:rPr lang="en-US" sz="2800" dirty="0"/>
              <a:t>registration link</a:t>
            </a:r>
            <a:r>
              <a:rPr lang="en-US" sz="2800" dirty="0" smtClean="0"/>
              <a:t>: TBD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6/24/2022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“Digital” logic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although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examples/</a:t>
            </a:r>
            <a:r>
              <a:rPr lang="en-US" sz="2400" dirty="0" err="1" smtClean="0"/>
              <a:t>hdl</a:t>
            </a:r>
            <a:endParaRPr lang="en-US" sz="2400" dirty="0" smtClean="0"/>
          </a:p>
          <a:p>
            <a:pPr lvl="1"/>
            <a:r>
              <a:rPr lang="en-US" sz="2400" dirty="0" smtClean="0"/>
              <a:t>Boolbd.* files are read only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web page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>
                <a:hlinkClick r:id="rId3"/>
              </a:rPr>
              <a:t>https://github.com/hneemann/Digital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/>
          </a:p>
        </p:txBody>
      </p:sp>
      <p:pic>
        <p:nvPicPr>
          <p:cNvPr id="7" name="Content Placeholder 6" descr="GitHub - hneemann/Digital: A digital logic designer and circuit simulator.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062577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>
                <a:solidFill>
                  <a:schemeClr val="tx1"/>
                </a:solidFill>
              </a:rPr>
              <a:t>6/24/2022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2057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12MB zip file</a:t>
            </a:r>
          </a:p>
          <a:p>
            <a:r>
              <a:rPr lang="en-US" dirty="0"/>
              <a:t>22MB </a:t>
            </a:r>
            <a:r>
              <a:rPr lang="en-US" dirty="0" smtClean="0"/>
              <a:t>unzipped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have Java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Unzipped Digital directory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smtClean="0"/>
              <a:t>Double click on either *.exe</a:t>
            </a:r>
            <a:endParaRPr lang="en-US" sz="3600" dirty="0"/>
          </a:p>
        </p:txBody>
      </p:sp>
      <p:pic>
        <p:nvPicPr>
          <p:cNvPr id="6" name="Content Placeholder 5" descr="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7" y="1600200"/>
            <a:ext cx="7663929" cy="4800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8019</TotalTime>
  <Words>1658</Words>
  <Application>Microsoft Office PowerPoint</Application>
  <PresentationFormat>On-screen Show (4:3)</PresentationFormat>
  <Paragraphs>390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First Day Slides Boot Camp for Digital Systems Education Circuit Simulation &amp; RTL generation</vt:lpstr>
      <vt:lpstr>Preliminaries</vt:lpstr>
      <vt:lpstr>Today’s Agenda</vt:lpstr>
      <vt:lpstr>Not quite free</vt:lpstr>
      <vt:lpstr>PowerPoint Presentation</vt:lpstr>
      <vt:lpstr>Interactive digital simulation</vt:lpstr>
      <vt:lpstr>“Digital” logic simulator</vt:lpstr>
      <vt:lpstr>Digital web page https://github.com/hneemann/Digital/</vt:lpstr>
      <vt:lpstr>Unzipped Digital directory Double click on either *.exe</vt:lpstr>
      <vt:lpstr>Initial Digital screen will change to last schematic you viewed</vt:lpstr>
      <vt:lpstr>High res github.com/hneemann/Digital</vt:lpstr>
      <vt:lpstr>Configure Digital for Boolean Board</vt:lpstr>
      <vt:lpstr>Configure for Boolean Board</vt:lpstr>
      <vt:lpstr>Digital with additional menu item always starts with last schematic, here the Boolean board IO pins</vt:lpstr>
      <vt:lpstr>Drawing a rectangle for cut &amp; paste or delete point &amp; drag with mouse</vt:lpstr>
      <vt:lpstr>Insert into “new” and “save as”</vt:lpstr>
      <vt:lpstr>Connect switches to LEDs</vt:lpstr>
      <vt:lpstr>Inspecting switch or LED</vt:lpstr>
      <vt:lpstr>Inspecting switch or LED</vt:lpstr>
      <vt:lpstr>Boolean Board Resources https://www.realdigital.org/hardware/boolean</vt:lpstr>
      <vt:lpstr>Basic Digital tutorials https://www.realdigital.org/course/digital-logic-for-the-boolean-board</vt:lpstr>
      <vt:lpstr>Wikipedia basic logic circuits</vt:lpstr>
      <vt:lpstr>What do FPGA tools do?</vt:lpstr>
      <vt:lpstr>Boolean board $69/$79</vt:lpstr>
      <vt:lpstr>Boolean Board background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PowerPoint Presentation</vt:lpstr>
      <vt:lpstr>PowerPoint Presentation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744</cp:revision>
  <cp:lastPrinted>2022-06-11T03:12:14Z</cp:lastPrinted>
  <dcterms:created xsi:type="dcterms:W3CDTF">2015-03-15T00:52:45Z</dcterms:created>
  <dcterms:modified xsi:type="dcterms:W3CDTF">2022-06-25T02:47:15Z</dcterms:modified>
</cp:coreProperties>
</file>